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Calibri" panose="020F0502020204030204" pitchFamily="34" charset="0"/>
      <p:regular r:id="rId63"/>
      <p:bold r:id="rId64"/>
      <p:italic r:id="rId65"/>
      <p:boldItalic r:id="rId66"/>
    </p:embeddedFont>
    <p:embeddedFont>
      <p:font typeface="Noto Sans KR" panose="020B0500000000000000" pitchFamily="34" charset="-127"/>
      <p:regular r:id="rId67"/>
      <p:bold r:id="rId68"/>
    </p:embeddedFont>
    <p:embeddedFont>
      <p:font typeface="Noto Sans KR Black" panose="020B0A00000000000000" pitchFamily="34" charset="-127"/>
      <p:bold r:id="rId69"/>
    </p:embeddedFont>
    <p:embeddedFont>
      <p:font typeface="Noto Sans KR Light" panose="020B0300000000000000" pitchFamily="34" charset="-127"/>
      <p:regular r:id="rId70"/>
    </p:embeddedFont>
    <p:embeddedFont>
      <p:font typeface="Noto Sans KR Medium" panose="020B0600000000000000" pitchFamily="34" charset="-127"/>
      <p:regular r:id="rId71"/>
    </p:embeddedFont>
    <p:embeddedFont>
      <p:font typeface="Noto Sans KR Thin" panose="020B0200000000000000" pitchFamily="34" charset="-127"/>
      <p:regular r:id="rId72"/>
    </p:embeddedFont>
    <p:embeddedFont>
      <p:font typeface="Roboto" panose="02000000000000000000" pitchFamily="2" charset="0"/>
      <p:regular r:id="rId73"/>
      <p:bold r:id="rId74"/>
      <p:italic r:id="rId75"/>
      <p:boldItalic r:id="rId76"/>
    </p:embeddedFont>
    <p:embeddedFont>
      <p:font typeface="나눔고딕" panose="020D0604000000000000" pitchFamily="50" charset="-127"/>
      <p:regular r:id="rId77"/>
      <p:bold r:id="rId78"/>
    </p:embeddedFont>
    <p:embeddedFont>
      <p:font typeface="함초롬바탕" panose="02030604000101010101" pitchFamily="18" charset="-127"/>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1F2A4B"/>
    <a:srgbClr val="DEE6E8"/>
    <a:srgbClr val="FFD966"/>
    <a:srgbClr val="FFEEB9"/>
    <a:srgbClr val="BAAEA2"/>
    <a:srgbClr val="A69685"/>
    <a:srgbClr val="83A1A9"/>
    <a:srgbClr val="1F386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6224" autoAdjust="0"/>
  </p:normalViewPr>
  <p:slideViewPr>
    <p:cSldViewPr snapToGrid="0">
      <p:cViewPr varScale="1">
        <p:scale>
          <a:sx n="74" d="100"/>
          <a:sy n="74" d="100"/>
        </p:scale>
        <p:origin x="366" y="54"/>
      </p:cViewPr>
      <p:guideLst>
        <p:guide orient="horz" pos="2160"/>
        <p:guide pos="7242"/>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4" d="100"/>
          <a:sy n="104" d="100"/>
        </p:scale>
        <p:origin x="2238"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 다시 한 번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웃으면서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본 서비스에서 제공되는 투자 정보는 단지 투자 판단에 대한 참고임을 밝혀드립니다</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서비스에서 제공하는 주식의 가치</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 </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가격 상승 및 가격 하락에 대해서는 </a:t>
            </a:r>
            <a:r>
              <a:rPr lang="ko-KR" altLang="en-US" sz="1800" b="1" i="1" kern="0" spc="0" dirty="0" err="1">
                <a:solidFill>
                  <a:srgbClr val="289B6E"/>
                </a:solidFill>
                <a:effectLst/>
                <a:latin typeface="나눔고딕" panose="020D0604000000000000" pitchFamily="50" charset="-127"/>
                <a:ea typeface="나눔고딕" panose="020D0604000000000000" pitchFamily="50" charset="-127"/>
              </a:rPr>
              <a:t>업빛투가</a:t>
            </a:r>
            <a:r>
              <a:rPr lang="ko-KR" altLang="en-US" sz="1800" b="1" i="1" kern="0" spc="0" dirty="0">
                <a:solidFill>
                  <a:srgbClr val="289B6E"/>
                </a:solidFill>
                <a:effectLst/>
                <a:latin typeface="나눔고딕" panose="020D0604000000000000" pitchFamily="50" charset="-127"/>
                <a:ea typeface="나눔고딕" panose="020D0604000000000000" pitchFamily="50" charset="-127"/>
              </a:rPr>
              <a:t> 보장하지 않습니다</a:t>
            </a:r>
            <a:r>
              <a:rPr lang="en-US" altLang="ko-KR" sz="1800" b="1" i="1" kern="0" spc="0" dirty="0">
                <a:solidFill>
                  <a:srgbClr val="289B6E"/>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 가지 모델만으로는 높은 예측 정확도를 기대하기는 힘들기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모델을 통한 분석을 시도해보는 것을 목표로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RMSE 692</a:t>
            </a:r>
            <a:r>
              <a:rPr lang="ko-KR" altLang="en-US" sz="1800" kern="0" spc="0" dirty="0">
                <a:solidFill>
                  <a:srgbClr val="000000"/>
                </a:solidFill>
                <a:effectLst/>
                <a:latin typeface="나눔고딕" panose="020D0604000000000000" pitchFamily="50" charset="-127"/>
                <a:ea typeface="나눔고딕" panose="020D0604000000000000" pitchFamily="50" charset="-127"/>
              </a:rPr>
              <a:t>원의 좋은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다른 모델들에 비해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경우 예측 오차가 큰 편임을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데이터의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a:solidFill>
                  <a:srgbClr val="000000"/>
                </a:solidFill>
                <a:effectLst/>
                <a:latin typeface="나눔고딕" panose="020D0604000000000000" pitchFamily="50" charset="-127"/>
                <a:ea typeface="나눔고딕" panose="020D0604000000000000" pitchFamily="50" charset="-127"/>
              </a:rPr>
              <a:t>개 </a:t>
            </a:r>
            <a:r>
              <a:rPr lang="ko-KR" altLang="en-US" sz="1800" kern="0" spc="0" dirty="0">
                <a:solidFill>
                  <a:srgbClr val="000000"/>
                </a:solidFill>
                <a:effectLst/>
                <a:latin typeface="나눔고딕" panose="020D0604000000000000" pitchFamily="50" charset="-127"/>
                <a:ea typeface="나눔고딕" panose="020D0604000000000000" pitchFamily="50" charset="-127"/>
              </a:rPr>
              <a:t>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부트스트랩</a:t>
            </a:r>
            <a:r>
              <a:rPr lang="en-US" altLang="ko-KR" sz="1800" kern="0" spc="0" dirty="0">
                <a:solidFill>
                  <a:srgbClr val="000000"/>
                </a:solidFill>
                <a:effectLst/>
                <a:latin typeface="나눔고딕" panose="020D0604000000000000" pitchFamily="50" charset="-127"/>
                <a:ea typeface="나눔고딕" panose="020D0604000000000000" pitchFamily="50" charset="-127"/>
              </a:rPr>
              <a:t>, Chart.js,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AnyChart</a:t>
            </a:r>
            <a:r>
              <a:rPr lang="en-US" altLang="ko-KR" sz="1800" kern="0" spc="0" dirty="0">
                <a:solidFill>
                  <a:srgbClr val="000000"/>
                </a:solidFill>
                <a:effectLst/>
                <a:latin typeface="나눔고딕" panose="020D0604000000000000" pitchFamily="50" charset="-127"/>
                <a:ea typeface="나눔고딕" panose="020D0604000000000000" pitchFamily="50" charset="-127"/>
              </a:rPr>
              <a:t>, Tableau]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서비스를 구현한 웹 페이지입니다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&lt;p.49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 뉴스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상단에 삼성전자</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 순으로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부정점수가 가장 큰 기사를 표출하고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링크를 통해 이동할 수 있도록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이 아래에 각각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코스피 지수 그래프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연도별로 월별 평균 코스피 지수 그래프와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키워드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제일 아래에는 오늘의 이슈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선 워드 클라우드를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&lt;p.50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연도를 선택하면 해당 연도의 코스피 지수를 볼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&lt;p.51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탭을 선택해서 종목별로 관련된 정보와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페이지와는 달리 상단에 해당 종목의 전일 기준 종가와 거래량</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변동률을 표시했고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이모티콘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앙상블 모델로 예측한 오늘의 주가 등락 예측 결과를 바로 옆에 표시했습니다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직관적으로 확인할 수 있도록 눈에 잘 띄는 색과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이모티콘을</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활용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중간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메인 페이지와 마찬가지로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종목별로 연도별 주가 데이터와 해당 종목에 대한 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부정을 판단한 결과를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&lt;p.52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&lt;p.53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아래로 스크롤을 내리면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언론사별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매일경제와 아시아경제의 당일 기사 하나씩을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말풍선의 색깔로 파랑은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회색은 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빨강은 부정으로 표현해 직관적으로 받아들일 수 있도록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링크를 누르면 해당 기사로 이동합니다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 선택</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이용자가 각각의 기사를 읽고 해당 기사가 긍정</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중립</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부정 중에 어떤 걸 의미하는지 직접 판단할 수 있도록 버튼을 만들었습니다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기사를 읽고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버튼 선택</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이렇게 버튼을 선택하면</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 판단 결과를 저희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업빛투의</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DB</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에 저장되도록 해서 추후 모델 개선에 사용할 수 있도록 발전시킬 계획</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나머지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각각의 모델의 분석 결과와 현재 가격과 예측 결과의 차이를 보여주고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스크립트로 뽑아낸 이슈 키워드를 하단에 배치했습니다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&lt;p.54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구현한 분석 결과 시각화 자료를 따로 탭을 만들어서 나타내고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여기에서는 종목별 시가총액과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마우스 오버레이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캔들차트를</a:t>
            </a:r>
            <a:r>
              <a:rPr lang="ko-KR" altLang="en-US" sz="1800" kern="0" spc="0" dirty="0">
                <a:solidFill>
                  <a:srgbClr val="000000"/>
                </a:solidFill>
                <a:effectLst/>
                <a:latin typeface="나눔고딕" panose="020D0604000000000000" pitchFamily="50" charset="-127"/>
                <a:ea typeface="나눔고딕" panose="020D0604000000000000" pitchFamily="50" charset="-127"/>
              </a:rPr>
              <a:t> 확인할 수 있도록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차트에서는 종목별로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분석에 사용한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LSTM,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일자별</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네이버 금융</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마지막으로 필요 시 네이버 금융으로 이동해서 정보를 얻을 수 있도록 링크를 걸어 버튼을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가장 중요한 부분은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직장인들이 출퇴근 시간을 활용해 정보를 얻을 수 있도록 하는 것이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서비스의 목표이기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접속했을 시에도 한눈에 정보를 확인할 수 있도록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인터넷 접속</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모바일로도 접속하여 정보를 확인할 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있구요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좀 더 부드러운 시연을 위해 사전에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녹화해놓은</a:t>
            </a:r>
            <a:r>
              <a:rPr lang="ko-KR" altLang="en-US" sz="1800" kern="0" spc="0" dirty="0">
                <a:solidFill>
                  <a:srgbClr val="000000"/>
                </a:solidFill>
                <a:effectLst/>
                <a:latin typeface="나눔고딕" panose="020D0604000000000000" pitchFamily="50" charset="-127"/>
                <a:ea typeface="나눔고딕" panose="020D0604000000000000" pitchFamily="50" charset="-127"/>
              </a:rPr>
              <a:t> 영상을 잠깐 보여드리겠습니다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카톡</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&lt;p.59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결과와 실제 종가 비교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10/06</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예측한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종가와 실제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종가입니다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 중에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종목의 주가 등락 여부를 맞혔습니다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현재 오늘의 장이 마감되었으므로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웹 페이지에 접속해서 종목별 등락 예측을 확인하고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실제 등락 여부와 비교해보는 것도 하나의 재미 요소가 될 수 있을 것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IP</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주소는 발표 이후에 채팅창으로 남기겠습니다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과연 성공적으로 예측에 성공했을까요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&lt;p.60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잡았습니다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20.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2017472227"/>
                  </p:ext>
                </p:extLst>
              </p:nvPr>
            </p:nvGraphicFramePr>
            <p:xfrm>
              <a:off x="2487706" y="2447365"/>
              <a:ext cx="13904259" cy="708039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2487706" y="2447365"/>
                <a:ext cx="13904259" cy="7080394"/>
              </a:xfrm>
              <a:prstGeom prst="rect">
                <a:avLst/>
              </a:prstGeom>
            </p:spPr>
          </p:pic>
        </mc:Fallback>
      </mc:AlternateContent>
      <p:sp>
        <p:nvSpPr>
          <p:cNvPr id="9" name="Google Shape;446;p11">
            <a:extLst>
              <a:ext uri="{FF2B5EF4-FFF2-40B4-BE49-F238E27FC236}">
                <a16:creationId xmlns:a16="http://schemas.microsoft.com/office/drawing/2014/main" id="{28D46CFE-C85E-412B-8C44-FF540FF7EA4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3" name="Google Shape;446;p11">
            <a:extLst>
              <a:ext uri="{FF2B5EF4-FFF2-40B4-BE49-F238E27FC236}">
                <a16:creationId xmlns:a16="http://schemas.microsoft.com/office/drawing/2014/main" id="{756D3C31-28BE-43AD-AA2E-AF711E4CE8D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 name="Google Shape;501;p13">
            <a:extLst>
              <a:ext uri="{FF2B5EF4-FFF2-40B4-BE49-F238E27FC236}">
                <a16:creationId xmlns:a16="http://schemas.microsoft.com/office/drawing/2014/main" id="{046D2465-048B-4586-A747-CF03576D8738}"/>
              </a:ext>
            </a:extLst>
          </p:cNvPr>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전일 대비 종가 변동률이 양수이면 상승, 음수이면 하락, 0이면 보합으로 판단하여 데이터프레임 내 ud(updown) column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종목별 주가 변동률 기준 </a:t>
            </a:r>
            <a:b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상위 n% 거래일에 해당하는 기사들에 긍정‧부정 라벨링</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웹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구현</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1" name="Google Shape;948;p28">
            <a:extLst>
              <a:ext uri="{FF2B5EF4-FFF2-40B4-BE49-F238E27FC236}">
                <a16:creationId xmlns:a16="http://schemas.microsoft.com/office/drawing/2014/main" id="{450410D9-45E8-4A46-BA62-5BE280F58F22}"/>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24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134636479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a:solidFill>
                            <a:srgbClr val="24292F"/>
                          </a:solidFill>
                          <a:latin typeface="Noto Sans KR" panose="020B0500000000000000" pitchFamily="34" charset="-127"/>
                          <a:ea typeface="Noto Sans KR" panose="020B0500000000000000" pitchFamily="34" charset="-127"/>
                        </a:rPr>
                        <a:t>code</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date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lstm</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arima</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fbprophet</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RL</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mail_news_nsi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sampro_youtube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hk_youtube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suka_youtube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close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75635.24267578125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76491.08497472802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76623.2358624819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0.7823529411764706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156.76470588235293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0.5076208513708514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101.8575036075036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0.5125603526830673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77000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75637.32958984375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76936.87973354082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76644.81668759834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0.5472222222222222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109.8611111111111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0.5895424836601307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118.08496732026143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0.5636259615421295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2021-09-17</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76096.15283203125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76320.41718345125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76621.52012548641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154.42176870748298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0.548018648018648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109.8764568764569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0.24351451794306436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0.5351220965385437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77200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76369.52661132812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76895.10958142759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76429.80359181295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0.6597967250141163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132.30717108977976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0.5645161163859226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113.11374959297396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0.29997785687446593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0.5807233676314354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77400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76418.15063476562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77680.41069898686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76287.74944202403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0.43888888888888883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87.94444444444446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0.6452922077922078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129.0584415584416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0.3010847717523575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0.4843483939766884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76359.40673828125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77162.59166319207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75936.43952160457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0.4655483405483406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93.3823953823954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0.6834075281443702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136.86571615518983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0.1856757402420044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0.21809494495391846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77700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76422.0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77641.18038252764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75967.82153906283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0.5718073593073593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114.67965367965367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0.24771524771524772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49.543049543049534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0.39847799284117563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0.32479862372080487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76854.09106445312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76541.42479116977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75715.30224376015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0.5097402597402598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102.03896103896105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0.4542417460226949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91.04065689684666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0.2841522693634033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0.44273969531059265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76312.1123046875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73766.2246482903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75549.74877666075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0.5082417582417582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101.95604395604394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0.28242424242424236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56.68484848484849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0.4166861687387739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0.604040116071701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2021-10-01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75350.94018554688</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74356.54373860663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75355.39555011716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0.5082417582417582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101.95604395604394</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0.28242424242424236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56.68484848484849</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0.6680860420068105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0.9657880663871765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0.5087305903434753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73200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1161;gf598ca5f18_5_11">
            <a:extLst>
              <a:ext uri="{FF2B5EF4-FFF2-40B4-BE49-F238E27FC236}">
                <a16:creationId xmlns:a16="http://schemas.microsoft.com/office/drawing/2014/main" id="{E7894BA8-C597-41DB-AA08-BF9B0B3DEB86}"/>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40</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웹 </a:t>
            </a: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61;gf598ca5f18_5_11">
            <a:extLst>
              <a:ext uri="{FF2B5EF4-FFF2-40B4-BE49-F238E27FC236}">
                <a16:creationId xmlns:a16="http://schemas.microsoft.com/office/drawing/2014/main" id="{0E3CD927-B74A-4B3E-9AC2-12AFA31957F5}"/>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2318865836"/>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code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date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lstm</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arima</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fbprophet</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RL</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sampro_youtube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hk_youtube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suka_youtube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change</a:t>
                      </a:r>
                      <a:endParaRPr sz="1700" b="1" u="none" strike="noStrike" cap="none">
                        <a:solidFill>
                          <a:srgbClr val="24292F"/>
                        </a:solidFill>
                      </a:endParaRPr>
                    </a:p>
                  </a:txBody>
                  <a:tcPr marL="47625" marR="47625" marT="47625" marB="47625" anchor="ctr"/>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24292F"/>
                          </a:solidFill>
                        </a:rPr>
                        <a:t>2021-09-15</a:t>
                      </a:r>
                      <a:endParaRPr sz="13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75550.37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76491.08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76623.24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2021-09-16</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2021-09-23</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2021-09-29</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2021-10-01</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a:t>
                      </a:r>
                      <a:endParaRPr sz="1500" b="1" u="none" strike="noStrike" cap="none" dirty="0">
                        <a:solidFill>
                          <a:srgbClr val="24292F"/>
                        </a:solidFill>
                      </a:endParaRPr>
                    </a:p>
                  </a:txBody>
                  <a:tcPr marL="47625" marR="47625" marT="47625" marB="47625" anchor="ctr"/>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
        <p:nvSpPr>
          <p:cNvPr id="12" name="Google Shape;1161;gf598ca5f18_5_11">
            <a:extLst>
              <a:ext uri="{FF2B5EF4-FFF2-40B4-BE49-F238E27FC236}">
                <a16:creationId xmlns:a16="http://schemas.microsoft.com/office/drawing/2014/main" id="{27F6B528-A724-4E22-8A57-95E1524C6C71}"/>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11052"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a:t>
            </a:r>
            <a:r>
              <a:rPr lang="ko-KR" altLang="en-US" sz="3200" b="1" dirty="0">
                <a:solidFill>
                  <a:srgbClr val="212D50"/>
                </a:solidFill>
                <a:latin typeface="Noto Sans KR Medium" panose="020B0600000000000000" pitchFamily="34" charset="-127"/>
                <a:ea typeface="Noto Sans KR Medium" panose="020B0600000000000000" pitchFamily="34" charset="-127"/>
              </a:rPr>
              <a:t> 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7" name="Google Shape;1447;p16"/>
          <p:cNvPicPr preferRelativeResize="0"/>
          <p:nvPr/>
        </p:nvPicPr>
        <p:blipFill rotWithShape="1">
          <a:blip r:embed="rId4">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5">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6">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삼성전자</a:t>
            </a:r>
            <a:r>
              <a:rPr lang="en-US" altLang="ko-KR" sz="1600" dirty="0">
                <a:latin typeface="Noto Sans KR Thin" panose="020B0200000000000000" pitchFamily="34" charset="-127"/>
                <a:ea typeface="Noto Sans KR Thin" panose="020B0200000000000000" pitchFamily="34" charset="-127"/>
              </a:rPr>
              <a:t>, SK</a:t>
            </a:r>
            <a:r>
              <a:rPr lang="ko-KR" altLang="en-US" sz="1600" dirty="0">
                <a:latin typeface="Noto Sans KR Thin" panose="020B0200000000000000" pitchFamily="34" charset="-127"/>
                <a:ea typeface="Noto Sans KR Thin" panose="020B0200000000000000" pitchFamily="34" charset="-127"/>
              </a:rPr>
              <a:t>하이닉스</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현대차</a:t>
            </a:r>
            <a:r>
              <a:rPr lang="en-US" altLang="ko-KR" sz="1600" dirty="0">
                <a:latin typeface="Noto Sans KR Thin" panose="020B0200000000000000" pitchFamily="34" charset="-127"/>
                <a:ea typeface="Noto Sans KR Thin" panose="020B0200000000000000" pitchFamily="34" charset="-127"/>
              </a:rPr>
              <a:t>, LG</a:t>
            </a:r>
            <a:r>
              <a:rPr lang="ko-KR" altLang="en-US" sz="1600" dirty="0">
                <a:latin typeface="Noto Sans KR Thin" panose="020B0200000000000000" pitchFamily="34" charset="-127"/>
                <a:ea typeface="Noto Sans KR Thin" panose="020B0200000000000000" pitchFamily="34" charset="-127"/>
              </a:rPr>
              <a:t>화학</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셀트리온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순으로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부정점수가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a:latin typeface="Noto Sans KR Medium" panose="020B0600000000000000" pitchFamily="34" charset="-127"/>
                <a:ea typeface="Noto Sans KR Medium" panose="020B0600000000000000" pitchFamily="34" charset="-127"/>
              </a:rPr>
              <a:t>코스피 지수</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2018~2021</a:t>
            </a:r>
            <a:r>
              <a:rPr lang="ko-KR" altLang="en-US" sz="1600" dirty="0">
                <a:latin typeface="Noto Sans KR Thin" panose="020B0200000000000000" pitchFamily="34" charset="-127"/>
                <a:ea typeface="Noto Sans KR Thin" panose="020B0200000000000000" pitchFamily="34" charset="-127"/>
              </a:rPr>
              <a:t>년까지의 월별 코스피 지수 평균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연도별 코스피 지수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뉴스 매체 및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채널 하루 평균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 시각화</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오늘의 이슈 </a:t>
            </a:r>
            <a:r>
              <a:rPr lang="en-US" altLang="ko-KR" sz="1600" dirty="0">
                <a:latin typeface="Noto Sans KR Medium" panose="020B0600000000000000" pitchFamily="34" charset="-127"/>
                <a:ea typeface="Noto Sans KR Medium" panose="020B0600000000000000" pitchFamily="34" charset="-127"/>
              </a:rPr>
              <a:t>30</a:t>
            </a:r>
            <a:r>
              <a:rPr lang="ko-KR" altLang="en-US" sz="1600" dirty="0">
                <a:latin typeface="Noto Sans KR Medium" panose="020B0600000000000000" pitchFamily="34" charset="-127"/>
                <a:ea typeface="Noto Sans KR Medium" panose="020B0600000000000000" pitchFamily="34" charset="-127"/>
              </a:rPr>
              <a:t>선 워드 클라우드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언론사 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에서 언급된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상위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단어 워드 클라우드</a:t>
            </a:r>
          </a:p>
          <a:p>
            <a:pPr marL="273050" lvl="0" rtl="0">
              <a:spcBef>
                <a:spcPts val="0"/>
              </a:spcBef>
              <a:spcAft>
                <a:spcPts val="0"/>
              </a:spcAft>
              <a:buSzPts val="1700"/>
            </a:pPr>
            <a:endParaRPr lang="ko-KR" altLang="en-US" sz="16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727388" y="2057400"/>
            <a:ext cx="11657100" cy="162758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775172"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dirty="0">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07523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857;p25">
            <a:extLst>
              <a:ext uri="{FF2B5EF4-FFF2-40B4-BE49-F238E27FC236}">
                <a16:creationId xmlns:a16="http://schemas.microsoft.com/office/drawing/2014/main" id="{AC315BB8-9BB6-4500-834F-9BB0AA2D97B0}"/>
              </a:ext>
            </a:extLst>
          </p:cNvPr>
          <p:cNvSpPr/>
          <p:nvPr/>
        </p:nvSpPr>
        <p:spPr>
          <a:xfrm>
            <a:off x="1734754" y="138672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0" name="Google Shape;857;p25">
            <a:extLst>
              <a:ext uri="{FF2B5EF4-FFF2-40B4-BE49-F238E27FC236}">
                <a16:creationId xmlns:a16="http://schemas.microsoft.com/office/drawing/2014/main" id="{242C1B4E-67D5-4404-B6DD-ACBB51F5B1E1}"/>
              </a:ext>
            </a:extLst>
          </p:cNvPr>
          <p:cNvSpPr/>
          <p:nvPr/>
        </p:nvSpPr>
        <p:spPr>
          <a:xfrm>
            <a:off x="9820077"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F11B0F4A-5B57-4BE7-BB4B-C831F0546534}"/>
              </a:ext>
            </a:extLst>
          </p:cNvPr>
          <p:cNvSpPr/>
          <p:nvPr/>
        </p:nvSpPr>
        <p:spPr>
          <a:xfrm>
            <a:off x="12861805"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F80ED877-699F-4B08-A027-742EDCEFB445}"/>
              </a:ext>
            </a:extLst>
          </p:cNvPr>
          <p:cNvSpPr/>
          <p:nvPr/>
        </p:nvSpPr>
        <p:spPr>
          <a:xfrm>
            <a:off x="9767171" y="794484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코스피 </a:t>
            </a:r>
            <a:r>
              <a:rPr lang="en-US" altLang="ko-KR" sz="1600" dirty="0">
                <a:latin typeface="Noto Sans KR Medium" panose="020B0600000000000000" pitchFamily="34" charset="-127"/>
                <a:ea typeface="Noto Sans KR Medium" panose="020B0600000000000000" pitchFamily="34" charset="-127"/>
              </a:rPr>
              <a:t>2021</a:t>
            </a:r>
            <a:r>
              <a:rPr lang="ko-KR" altLang="en-US" sz="1600" dirty="0">
                <a:latin typeface="Noto Sans KR Medium" panose="020B0600000000000000" pitchFamily="34" charset="-127"/>
                <a:ea typeface="Noto Sans KR Medium" panose="020B0600000000000000" pitchFamily="34" charset="-127"/>
              </a:rPr>
              <a:t>년 클릭 화면</a:t>
            </a: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514444"/>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1" name="Google Shape;857;p25">
            <a:extLst>
              <a:ext uri="{FF2B5EF4-FFF2-40B4-BE49-F238E27FC236}">
                <a16:creationId xmlns:a16="http://schemas.microsoft.com/office/drawing/2014/main" id="{841CF304-86F0-4C8D-A240-66D50941BEBC}"/>
              </a:ext>
            </a:extLst>
          </p:cNvPr>
          <p:cNvSpPr/>
          <p:nvPr/>
        </p:nvSpPr>
        <p:spPr>
          <a:xfrm>
            <a:off x="9777617" y="3923419"/>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전날 주가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주가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거래량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거래량</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전일대비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구가 등락률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err="1">
                <a:latin typeface="Noto Sans KR Medium" panose="020B0600000000000000" pitchFamily="34" charset="-127"/>
                <a:ea typeface="Noto Sans KR Medium" panose="020B0600000000000000" pitchFamily="34" charset="-127"/>
              </a:rPr>
              <a:t>예측값</a:t>
            </a:r>
            <a:endParaRPr lang="ko-KR" altLang="en-US" sz="1600" dirty="0">
              <a:latin typeface="Noto Sans KR Medium" panose="020B0600000000000000" pitchFamily="34" charset="-127"/>
              <a:ea typeface="Noto Sans KR Medium" panose="020B0600000000000000" pitchFamily="34" charset="-127"/>
            </a:endParaRP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앙상블 분석을 통한 주식 가격 상승</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하락 예측</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a:t>
            </a: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현재 주가 데이터 그래프</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2018/2019/2020/2021</a:t>
            </a:r>
            <a:r>
              <a:rPr lang="ko-KR" altLang="en-US" sz="1600" dirty="0">
                <a:latin typeface="Noto Sans KR Thin" panose="020B0200000000000000" pitchFamily="34" charset="-127"/>
                <a:ea typeface="Noto Sans KR Thin" panose="020B0200000000000000" pitchFamily="34" charset="-127"/>
              </a:rPr>
              <a:t>년 연도별 그래프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각 수집 언론사별 감성 분석을 통해 얻은 기사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 영상의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a:t>
            </a: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(p.52)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2357437"/>
            <a:ext cx="7530000" cy="1883319"/>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427618"/>
            <a:ext cx="8794500" cy="525930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427618"/>
            <a:ext cx="2852400" cy="485925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55624" y="2576935"/>
            <a:ext cx="2852400" cy="166382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6" name="Google Shape;857;p25">
            <a:extLst>
              <a:ext uri="{FF2B5EF4-FFF2-40B4-BE49-F238E27FC236}">
                <a16:creationId xmlns:a16="http://schemas.microsoft.com/office/drawing/2014/main" id="{3D51844D-234C-4459-8E7D-ED4E62CE37E7}"/>
              </a:ext>
            </a:extLst>
          </p:cNvPr>
          <p:cNvSpPr/>
          <p:nvPr/>
        </p:nvSpPr>
        <p:spPr>
          <a:xfrm>
            <a:off x="2002040" y="168385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7" name="Google Shape;857;p25">
            <a:extLst>
              <a:ext uri="{FF2B5EF4-FFF2-40B4-BE49-F238E27FC236}">
                <a16:creationId xmlns:a16="http://schemas.microsoft.com/office/drawing/2014/main" id="{B401D7FE-774F-4EA1-99C7-7829638AA2DE}"/>
              </a:ext>
            </a:extLst>
          </p:cNvPr>
          <p:cNvSpPr/>
          <p:nvPr/>
        </p:nvSpPr>
        <p:spPr>
          <a:xfrm>
            <a:off x="12479311" y="2574622"/>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8" name="Google Shape;857;p25">
            <a:extLst>
              <a:ext uri="{FF2B5EF4-FFF2-40B4-BE49-F238E27FC236}">
                <a16:creationId xmlns:a16="http://schemas.microsoft.com/office/drawing/2014/main" id="{A577D4B5-4A87-4C0C-889A-EF8C6CD0115C}"/>
              </a:ext>
            </a:extLst>
          </p:cNvPr>
          <p:cNvSpPr/>
          <p:nvPr/>
        </p:nvSpPr>
        <p:spPr>
          <a:xfrm>
            <a:off x="9811386"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9" name="Google Shape;857;p25">
            <a:extLst>
              <a:ext uri="{FF2B5EF4-FFF2-40B4-BE49-F238E27FC236}">
                <a16:creationId xmlns:a16="http://schemas.microsoft.com/office/drawing/2014/main" id="{58F6A2C9-5ABB-427B-B840-866B437CB8AB}"/>
              </a:ext>
            </a:extLst>
          </p:cNvPr>
          <p:cNvSpPr/>
          <p:nvPr/>
        </p:nvSpPr>
        <p:spPr>
          <a:xfrm>
            <a:off x="12854961"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주가</a:t>
            </a:r>
          </a:p>
          <a:p>
            <a:pPr marL="133474" lvl="0" algn="just" rtl="0">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algn="just" rtl="0">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 주가 그래프 화면</a:t>
            </a: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(p.53)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911318" y="4452135"/>
            <a:ext cx="8710585" cy="522050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7847873" y="4641158"/>
            <a:ext cx="4529700" cy="707129"/>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2100" b="1" dirty="0">
                <a:solidFill>
                  <a:srgbClr val="C0504D"/>
                </a:solidFill>
                <a:latin typeface="Noto Sans KR Medium" panose="020B0600000000000000" pitchFamily="34" charset="-127"/>
                <a:ea typeface="Noto Sans KR Medium" panose="020B0600000000000000" pitchFamily="34" charset="-127"/>
              </a:rPr>
              <a:t> </a:t>
            </a:r>
            <a:r>
              <a:rPr lang="ko-KR" altLang="en-US" sz="2100" b="1" dirty="0">
                <a:solidFill>
                  <a:srgbClr val="C0504D"/>
                </a:solidFill>
                <a:latin typeface="Noto Sans KR Medium" panose="020B0600000000000000" pitchFamily="34" charset="-127"/>
                <a:ea typeface="Noto Sans KR Medium" panose="020B0600000000000000" pitchFamily="34" charset="-127"/>
              </a:rPr>
              <a:t>주</a:t>
            </a:r>
            <a:r>
              <a:rPr lang="en-US" sz="2100" b="1" dirty="0">
                <a:solidFill>
                  <a:srgbClr val="C0504D"/>
                </a:solidFill>
                <a:latin typeface="Noto Sans KR Medium" panose="020B0600000000000000" pitchFamily="34" charset="-127"/>
                <a:ea typeface="Noto Sans KR Medium" panose="020B0600000000000000" pitchFamily="34" charset="-127"/>
              </a:rPr>
              <a:t>가-2018 </a:t>
            </a:r>
            <a:r>
              <a:rPr lang="en-US" sz="2100" b="1" dirty="0" err="1">
                <a:solidFill>
                  <a:srgbClr val="C0504D"/>
                </a:solidFill>
                <a:latin typeface="Noto Sans KR Medium" panose="020B0600000000000000" pitchFamily="34" charset="-127"/>
                <a:ea typeface="Noto Sans KR Medium" panose="020B0600000000000000" pitchFamily="34" charset="-127"/>
              </a:rPr>
              <a:t>클릭</a:t>
            </a:r>
            <a:r>
              <a:rPr lang="en-US" sz="2100" b="1" dirty="0">
                <a:solidFill>
                  <a:srgbClr val="C0504D"/>
                </a:solidFill>
                <a:latin typeface="Noto Sans KR Medium" panose="020B0600000000000000" pitchFamily="34" charset="-127"/>
                <a:ea typeface="Noto Sans KR Medium" panose="020B0600000000000000" pitchFamily="34" charset="-127"/>
              </a:rPr>
              <a:t> </a:t>
            </a:r>
            <a:r>
              <a:rPr lang="en-US" sz="2100" b="1" dirty="0" err="1">
                <a:solidFill>
                  <a:srgbClr val="C0504D"/>
                </a:solidFill>
                <a:latin typeface="Noto Sans KR Medium" panose="020B0600000000000000" pitchFamily="34" charset="-127"/>
                <a:ea typeface="Noto Sans KR Medium" panose="020B0600000000000000" pitchFamily="34" charset="-127"/>
              </a:rPr>
              <a:t>화면</a:t>
            </a:r>
            <a:endParaRPr sz="42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857;p25">
            <a:extLst>
              <a:ext uri="{FF2B5EF4-FFF2-40B4-BE49-F238E27FC236}">
                <a16:creationId xmlns:a16="http://schemas.microsoft.com/office/drawing/2014/main" id="{B4339F7C-54DE-482E-8B1B-9898CA0D6D1F}"/>
              </a:ext>
            </a:extLst>
          </p:cNvPr>
          <p:cNvSpPr/>
          <p:nvPr/>
        </p:nvSpPr>
        <p:spPr>
          <a:xfrm>
            <a:off x="7515846" y="4641158"/>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6. </a:t>
            </a:r>
            <a:r>
              <a:rPr lang="ko-KR" altLang="en-US" sz="1600" dirty="0">
                <a:latin typeface="Noto Sans KR Medium" panose="020B0600000000000000" pitchFamily="34" charset="-127"/>
                <a:ea typeface="Noto Sans KR Medium" panose="020B0600000000000000" pitchFamily="34" charset="-127"/>
              </a:rPr>
              <a:t>언론사별 이슈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매일경제</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아시아경제 각각 당일 기사 중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 단어의 비율이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말풍선</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색을 통해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기사 표현</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파랑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긍정</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회색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보합</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빨강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부정</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7.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사용자가 기사의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중립</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사용자가 기사를 읽고 해당 내용이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부정인지를 직접 판단하여 투표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8.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순으로 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9.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 그래프</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t>
            </a:r>
            <a:r>
              <a:rPr lang="ko-KR" altLang="en-US" sz="1600" dirty="0">
                <a:solidFill>
                  <a:schemeClr val="dk1"/>
                </a:solidFill>
                <a:latin typeface="Noto Sans KR Thin" panose="020B0200000000000000" pitchFamily="34" charset="-127"/>
                <a:ea typeface="Noto Sans KR Thin" panose="020B0200000000000000" pitchFamily="34" charset="-127"/>
              </a:rPr>
              <a:t>노란색 선</a:t>
            </a:r>
            <a:r>
              <a:rPr lang="en-US" altLang="ko-KR" sz="1600" dirty="0">
                <a:solidFill>
                  <a:schemeClr val="dk1"/>
                </a:solidFill>
                <a:latin typeface="Noto Sans KR Thin" panose="020B0200000000000000" pitchFamily="34" charset="-127"/>
                <a:ea typeface="Noto Sans KR Thin" panose="020B0200000000000000" pitchFamily="34" charset="-127"/>
              </a:rPr>
              <a:t>) </a:t>
            </a:r>
            <a:r>
              <a:rPr lang="ko-KR" altLang="en-US" sz="1600" dirty="0">
                <a:solidFill>
                  <a:schemeClr val="dk1"/>
                </a:solidFill>
                <a:latin typeface="Noto Sans KR Thin" panose="020B0200000000000000" pitchFamily="34" charset="-127"/>
                <a:ea typeface="Noto Sans KR Thin" panose="020B0200000000000000" pitchFamily="34" charset="-127"/>
              </a:rPr>
              <a:t>선으로 현재 가격과 </a:t>
            </a:r>
            <a:br>
              <a:rPr lang="en-US" altLang="ko-KR" sz="1600" dirty="0">
                <a:solidFill>
                  <a:schemeClr val="dk1"/>
                </a:solidFill>
                <a:latin typeface="Noto Sans KR Thin" panose="020B0200000000000000" pitchFamily="34" charset="-127"/>
                <a:ea typeface="Noto Sans KR Thin" panose="020B0200000000000000" pitchFamily="34" charset="-127"/>
              </a:rPr>
            </a:br>
            <a:r>
              <a:rPr lang="ko-KR" altLang="en-US" sz="1600" dirty="0">
                <a:solidFill>
                  <a:schemeClr val="dk1"/>
                </a:solidFill>
                <a:latin typeface="Noto Sans KR Thin" panose="020B0200000000000000" pitchFamily="34" charset="-127"/>
                <a:ea typeface="Noto Sans KR Thin" panose="020B0200000000000000" pitchFamily="34" charset="-127"/>
              </a:rPr>
              <a:t>예측 결과의 차이를 보여줌</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10. </a:t>
            </a:r>
            <a:r>
              <a:rPr lang="ko-KR" altLang="en-US" sz="1600" dirty="0">
                <a:solidFill>
                  <a:schemeClr val="dk1"/>
                </a:solidFill>
                <a:latin typeface="Noto Sans KR Medium" panose="020B0600000000000000" pitchFamily="34" charset="-127"/>
                <a:ea typeface="Noto Sans KR Medium" panose="020B0600000000000000" pitchFamily="34" charset="-127"/>
              </a:rPr>
              <a:t>종목별 워드 클라우드 </a:t>
            </a:r>
            <a:r>
              <a:rPr lang="ko-KR" altLang="en-US" sz="1600" dirty="0">
                <a:latin typeface="Noto Sans KR Medium" panose="020B0600000000000000" pitchFamily="34" charset="-127"/>
                <a:ea typeface="Noto Sans KR Medium" panose="020B0600000000000000" pitchFamily="34" charset="-127"/>
              </a:rPr>
              <a:t>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관련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키워드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표출</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마우스 오버레이 시 키워드 개수 및 비율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11.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종목 페이지 </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상단 번으로 이동</a:t>
            </a:r>
            <a:endParaRPr lang="ko-KR" altLang="en-US" sz="16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920938" y="1428456"/>
            <a:ext cx="8626798" cy="291891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920782" y="4643564"/>
            <a:ext cx="8626954"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920780" y="7340433"/>
            <a:ext cx="8626955" cy="2518352"/>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2093748" y="3500436"/>
            <a:ext cx="5206337" cy="457167"/>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28457"/>
            <a:ext cx="2795283" cy="267205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4">
            <a:alphaModFix/>
          </a:blip>
          <a:stretch>
            <a:fillRect/>
          </a:stretch>
        </p:blipFill>
        <p:spPr>
          <a:xfrm rot="10800000">
            <a:off x="2079460" y="7738495"/>
            <a:ext cx="1075772" cy="187635"/>
          </a:xfrm>
          <a:prstGeom prst="rect">
            <a:avLst/>
          </a:prstGeom>
          <a:noFill/>
          <a:ln>
            <a:noFill/>
          </a:ln>
        </p:spPr>
      </p:pic>
      <p:sp>
        <p:nvSpPr>
          <p:cNvPr id="20" name="Google Shape;857;p25">
            <a:extLst>
              <a:ext uri="{FF2B5EF4-FFF2-40B4-BE49-F238E27FC236}">
                <a16:creationId xmlns:a16="http://schemas.microsoft.com/office/drawing/2014/main" id="{EBC576FF-BB4D-43B6-8C9F-B1C21B3BE011}"/>
              </a:ext>
            </a:extLst>
          </p:cNvPr>
          <p:cNvSpPr/>
          <p:nvPr/>
        </p:nvSpPr>
        <p:spPr>
          <a:xfrm>
            <a:off x="9825634"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6</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933820E1-9F91-49BA-9210-2B8DDE14C585}"/>
              </a:ext>
            </a:extLst>
          </p:cNvPr>
          <p:cNvSpPr/>
          <p:nvPr/>
        </p:nvSpPr>
        <p:spPr>
          <a:xfrm>
            <a:off x="7472895" y="345082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7</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145AA35F-CB36-4B61-BC73-4085C22068BE}"/>
              </a:ext>
            </a:extLst>
          </p:cNvPr>
          <p:cNvSpPr/>
          <p:nvPr/>
        </p:nvSpPr>
        <p:spPr>
          <a:xfrm>
            <a:off x="12912823"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8</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3" name="Google Shape;857;p25">
            <a:extLst>
              <a:ext uri="{FF2B5EF4-FFF2-40B4-BE49-F238E27FC236}">
                <a16:creationId xmlns:a16="http://schemas.microsoft.com/office/drawing/2014/main" id="{744A5369-0CA5-4075-9C70-BAA94E9E79AE}"/>
              </a:ext>
            </a:extLst>
          </p:cNvPr>
          <p:cNvSpPr/>
          <p:nvPr/>
        </p:nvSpPr>
        <p:spPr>
          <a:xfrm>
            <a:off x="9825634" y="4798536"/>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9</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5" name="Google Shape;857;p25">
            <a:extLst>
              <a:ext uri="{FF2B5EF4-FFF2-40B4-BE49-F238E27FC236}">
                <a16:creationId xmlns:a16="http://schemas.microsoft.com/office/drawing/2014/main" id="{CAD85D1D-05E3-4E00-953A-12766D7C011D}"/>
              </a:ext>
            </a:extLst>
          </p:cNvPr>
          <p:cNvSpPr/>
          <p:nvPr/>
        </p:nvSpPr>
        <p:spPr>
          <a:xfrm>
            <a:off x="9825634" y="754467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2" name="Google Shape;857;p25">
            <a:extLst>
              <a:ext uri="{FF2B5EF4-FFF2-40B4-BE49-F238E27FC236}">
                <a16:creationId xmlns:a16="http://schemas.microsoft.com/office/drawing/2014/main" id="{D47DE640-09DF-404C-A407-DC381D3AE8B5}"/>
              </a:ext>
            </a:extLst>
          </p:cNvPr>
          <p:cNvSpPr/>
          <p:nvPr/>
        </p:nvSpPr>
        <p:spPr>
          <a:xfrm>
            <a:off x="9716275" y="7556644"/>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10</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4" name="Google Shape;857;p25">
            <a:extLst>
              <a:ext uri="{FF2B5EF4-FFF2-40B4-BE49-F238E27FC236}">
                <a16:creationId xmlns:a16="http://schemas.microsoft.com/office/drawing/2014/main" id="{0D60EADE-CE9E-4C37-9B92-B14928C4D5E9}"/>
              </a:ext>
            </a:extLst>
          </p:cNvPr>
          <p:cNvSpPr/>
          <p:nvPr/>
        </p:nvSpPr>
        <p:spPr>
          <a:xfrm>
            <a:off x="12650623" y="938305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3" name="Google Shape;857;p25">
            <a:extLst>
              <a:ext uri="{FF2B5EF4-FFF2-40B4-BE49-F238E27FC236}">
                <a16:creationId xmlns:a16="http://schemas.microsoft.com/office/drawing/2014/main" id="{79EB34C9-C768-4540-B3AD-85D8A9FF5FE7}"/>
              </a:ext>
            </a:extLst>
          </p:cNvPr>
          <p:cNvSpPr/>
          <p:nvPr/>
        </p:nvSpPr>
        <p:spPr>
          <a:xfrm>
            <a:off x="12543928" y="939415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273050" lvl="0" algn="just" rtl="0">
              <a:spcBef>
                <a:spcPts val="0"/>
              </a:spcBef>
              <a:spcAft>
                <a:spcPts val="0"/>
              </a:spcAft>
              <a:buSzPts val="1700"/>
            </a:pPr>
            <a:r>
              <a:rPr lang="en-US" altLang="ko-KR" sz="1800" dirty="0">
                <a:latin typeface="Noto Sans KR Medium" panose="020B0600000000000000" pitchFamily="34" charset="-127"/>
                <a:ea typeface="Noto Sans KR Medium" panose="020B0600000000000000" pitchFamily="34" charset="-127"/>
              </a:rPr>
              <a:t>12. </a:t>
            </a:r>
            <a:r>
              <a:rPr lang="ko-KR" altLang="en-US" sz="1800" dirty="0">
                <a:latin typeface="Noto Sans KR Medium" panose="020B0600000000000000" pitchFamily="34" charset="-127"/>
                <a:ea typeface="Noto Sans KR Medium" panose="020B0600000000000000" pitchFamily="34" charset="-127"/>
              </a:rPr>
              <a:t>아시아경제</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중립</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버튼 클릭 화면</a:t>
            </a: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2114550" y="3614736"/>
            <a:ext cx="5243514" cy="43066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0" name="Google Shape;857;p25">
            <a:extLst>
              <a:ext uri="{FF2B5EF4-FFF2-40B4-BE49-F238E27FC236}">
                <a16:creationId xmlns:a16="http://schemas.microsoft.com/office/drawing/2014/main" id="{98E9F27D-B341-49FF-81CA-74C067ED0505}"/>
              </a:ext>
            </a:extLst>
          </p:cNvPr>
          <p:cNvSpPr/>
          <p:nvPr/>
        </p:nvSpPr>
        <p:spPr>
          <a:xfrm>
            <a:off x="2057647" y="413580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1" name="Google Shape;857;p25">
            <a:extLst>
              <a:ext uri="{FF2B5EF4-FFF2-40B4-BE49-F238E27FC236}">
                <a16:creationId xmlns:a16="http://schemas.microsoft.com/office/drawing/2014/main" id="{11ADAE49-8D7C-42FF-87AD-0C406B397537}"/>
              </a:ext>
            </a:extLst>
          </p:cNvPr>
          <p:cNvSpPr/>
          <p:nvPr/>
        </p:nvSpPr>
        <p:spPr>
          <a:xfrm>
            <a:off x="1950952" y="414690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29" name="Google Shape;1427;gf5d93c4d0e_2_0">
            <a:extLst>
              <a:ext uri="{FF2B5EF4-FFF2-40B4-BE49-F238E27FC236}">
                <a16:creationId xmlns:a16="http://schemas.microsoft.com/office/drawing/2014/main" id="{782B287B-E9D5-4C41-BE87-AF2CFB1AF9A1}"/>
              </a:ext>
            </a:extLst>
          </p:cNvPr>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1428;gf5d93c4d0e_2_0">
            <a:extLst>
              <a:ext uri="{FF2B5EF4-FFF2-40B4-BE49-F238E27FC236}">
                <a16:creationId xmlns:a16="http://schemas.microsoft.com/office/drawing/2014/main" id="{2CED0683-C3CD-48F8-816B-191469B5F31B}"/>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31" name="Google Shape;1429;gf5d93c4d0e_2_0">
            <a:extLst>
              <a:ext uri="{FF2B5EF4-FFF2-40B4-BE49-F238E27FC236}">
                <a16:creationId xmlns:a16="http://schemas.microsoft.com/office/drawing/2014/main" id="{57E4C3B7-DDB0-44DF-B87E-6C42C486FFD2}"/>
              </a:ext>
            </a:extLst>
          </p:cNvPr>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8" name="Google Shape;224;p5">
            <a:extLst>
              <a:ext uri="{FF2B5EF4-FFF2-40B4-BE49-F238E27FC236}">
                <a16:creationId xmlns:a16="http://schemas.microsoft.com/office/drawing/2014/main" id="{92F3A34D-A6F8-45DD-A26A-F310D82E4DF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9" name="Google Shape;225;p5">
            <a:extLst>
              <a:ext uri="{FF2B5EF4-FFF2-40B4-BE49-F238E27FC236}">
                <a16:creationId xmlns:a16="http://schemas.microsoft.com/office/drawing/2014/main" id="{5F7EA9D1-EEC2-49DB-8EB5-E69070C544EE}"/>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구성원 및 역할</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ppt/sheet1?publish=yes&quot;,&quot;values&quot;:{},&quot;data&quot;:{&quot;uri&quot;:&quot;public.tableau.com/app/profile/boram.yun/viz/stock-charts_ppt/sheet1?publish=yes&quot;},&quot;secure&quot;:false}],&quot;name&quot;:&quot;public.tableau.com/app/profile/boram.yun/viz/stock-charts_ppt/sheet1?publish=ye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892</TotalTime>
  <Words>7259</Words>
  <Application>Microsoft Office PowerPoint</Application>
  <PresentationFormat>사용자 지정</PresentationFormat>
  <Paragraphs>1225</Paragraphs>
  <Slides>60</Slides>
  <Notes>60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60</vt:i4>
      </vt:variant>
    </vt:vector>
  </HeadingPairs>
  <TitlesOfParts>
    <vt:vector size="71" baseType="lpstr">
      <vt:lpstr>나눔고딕</vt:lpstr>
      <vt:lpstr>Roboto</vt:lpstr>
      <vt:lpstr>Noto Sans KR</vt:lpstr>
      <vt:lpstr>함초롬바탕</vt:lpstr>
      <vt:lpstr>Noto Sans KR Light</vt:lpstr>
      <vt:lpstr>Calibri</vt:lpstr>
      <vt:lpstr>Noto Sans KR Medium</vt:lpstr>
      <vt:lpstr>Arial</vt:lpstr>
      <vt:lpstr>Noto Sans KR Thin</vt:lpstr>
      <vt:lpstr>Noto Sans KR Black</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김형림</cp:lastModifiedBy>
  <cp:revision>47</cp:revision>
  <dcterms:modified xsi:type="dcterms:W3CDTF">2021-10-08T07:22:46Z</dcterms:modified>
</cp:coreProperties>
</file>